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Work Sans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  <p:embeddedFont>
      <p:font typeface="Noto Sans Symbols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5" roundtripDataSignature="AMtx7mgjP+sEGYFJhEbIa/Fi3zmaQe64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22" Type="http://schemas.openxmlformats.org/officeDocument/2006/relationships/font" Target="fonts/HelveticaNeue-boldItalic.fntdata"/><Relationship Id="rId21" Type="http://schemas.openxmlformats.org/officeDocument/2006/relationships/font" Target="fonts/HelveticaNeue-italic.fntdata"/><Relationship Id="rId24" Type="http://schemas.openxmlformats.org/officeDocument/2006/relationships/font" Target="fonts/NotoSansSymbols-bold.fntdata"/><Relationship Id="rId23" Type="http://schemas.openxmlformats.org/officeDocument/2006/relationships/font" Target="fonts/NotoSansSymbol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WorkSans-regular.fntdata"/><Relationship Id="rId14" Type="http://schemas.openxmlformats.org/officeDocument/2006/relationships/slide" Target="slides/slide9.xml"/><Relationship Id="rId17" Type="http://schemas.openxmlformats.org/officeDocument/2006/relationships/font" Target="fonts/WorkSans-italic.fntdata"/><Relationship Id="rId16" Type="http://schemas.openxmlformats.org/officeDocument/2006/relationships/font" Target="fonts/WorkSans-bold.fntdata"/><Relationship Id="rId19" Type="http://schemas.openxmlformats.org/officeDocument/2006/relationships/font" Target="fonts/HelveticaNeue-regular.fntdata"/><Relationship Id="rId18" Type="http://schemas.openxmlformats.org/officeDocument/2006/relationships/font" Target="fonts/WorkSans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-US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Diffusion models work by gradually adding gaussian noise through a series of </a:t>
            </a:r>
            <a:r>
              <a:rPr b="0" i="0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-US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 steps into the original image, a process known as diffusion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s://stable-diffusion-art.com/how-stable-diffusion-work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hyperlink" Target="http://drive.google.com/file/d/1-JNhUNYYcie1dcTd4b8MrWi8wb3Rju-S/view" TargetMode="External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0" y="66929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780"/>
              <a:t>ControlNet: Adding Edge Conditioning for Enhanced Control with Unconditional Diffusion Model</a:t>
            </a:r>
            <a:endParaRPr sz="278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3343007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lang="en-US"/>
              <a:t>Shaunak Mukherjee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lang="en-US"/>
              <a:t>ECE570 Fall 2024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lang="en-US"/>
              <a:t>Dec 06, 2024</a:t>
            </a:r>
            <a:endParaRPr/>
          </a:p>
        </p:txBody>
      </p:sp>
      <p:sp>
        <p:nvSpPr>
          <p:cNvPr id="56" name="Google Shape;56;p1"/>
          <p:cNvSpPr txBox="1"/>
          <p:nvPr/>
        </p:nvSpPr>
        <p:spPr>
          <a:xfrm>
            <a:off x="0" y="4620310"/>
            <a:ext cx="8130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My reimplemented code repository https://anonymous.4open.science/r/ControlNet-ECE570-D5C5</a:t>
            </a:r>
            <a:endParaRPr b="0" i="0" sz="105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/>
          <p:nvPr/>
        </p:nvSpPr>
        <p:spPr>
          <a:xfrm>
            <a:off x="95302" y="2245260"/>
            <a:ext cx="9001297" cy="2797349"/>
          </a:xfrm>
          <a:prstGeom prst="roundRect">
            <a:avLst>
              <a:gd fmla="val 4108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 txBox="1"/>
          <p:nvPr>
            <p:ph type="title"/>
          </p:nvPr>
        </p:nvSpPr>
        <p:spPr>
          <a:xfrm>
            <a:off x="42576" y="3564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ControlNet: Introduction to the Original Work</a:t>
            </a:r>
            <a:endParaRPr/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13004" l="0" r="0" t="0"/>
          <a:stretch/>
        </p:blipFill>
        <p:spPr>
          <a:xfrm>
            <a:off x="4686104" y="2355583"/>
            <a:ext cx="4362594" cy="2392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2"/>
          <p:cNvPicPr preferRelativeResize="0"/>
          <p:nvPr/>
        </p:nvPicPr>
        <p:blipFill rotWithShape="1">
          <a:blip r:embed="rId4">
            <a:alphaModFix/>
          </a:blip>
          <a:srcRect b="2095" l="0" r="0" t="0"/>
          <a:stretch/>
        </p:blipFill>
        <p:spPr>
          <a:xfrm>
            <a:off x="193306" y="2355583"/>
            <a:ext cx="4436957" cy="239205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"/>
          <p:cNvSpPr txBox="1"/>
          <p:nvPr/>
        </p:nvSpPr>
        <p:spPr>
          <a:xfrm>
            <a:off x="0" y="553963"/>
            <a:ext cx="9144000" cy="6155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ControlNet is a neural network model for controlling</a:t>
            </a:r>
            <a:r>
              <a:rPr b="0" i="0" lang="en-US" sz="1400" u="none" cap="none" strike="noStrike">
                <a:solidFill>
                  <a:schemeClr val="dk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Stable Diffusion.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Adds one more spatial conditioning control in many different forms to a pretrained diffusion model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 txBox="1"/>
          <p:nvPr/>
        </p:nvSpPr>
        <p:spPr>
          <a:xfrm>
            <a:off x="154214" y="4673307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Zhang et al. ICCV 2023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 txBox="1"/>
          <p:nvPr/>
        </p:nvSpPr>
        <p:spPr>
          <a:xfrm>
            <a:off x="245158" y="1075709"/>
            <a:ext cx="8520600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Text prompt + Input spatial control (e.g. canny edge)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 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high-quality, detailed, and professional image or optional prompts can be used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324055" y="1571447"/>
            <a:ext cx="2446238" cy="271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75757"/>
                </a:solidFill>
                <a:latin typeface="Arial"/>
                <a:ea typeface="Arial"/>
                <a:cs typeface="Arial"/>
                <a:sym typeface="Arial"/>
              </a:rPr>
              <a:t>Pre trained Diffusion Model</a:t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1029163" y="1401453"/>
            <a:ext cx="76428" cy="11934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9F9F9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029163" y="1893951"/>
            <a:ext cx="76428" cy="11934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9F9F9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4686104" y="4673308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Zhang et al. ICCV 2023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/>
          <p:nvPr/>
        </p:nvSpPr>
        <p:spPr>
          <a:xfrm>
            <a:off x="5929086" y="1545771"/>
            <a:ext cx="3062514" cy="3243943"/>
          </a:xfrm>
          <a:prstGeom prst="roundRect">
            <a:avLst>
              <a:gd fmla="val 4108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0" y="0"/>
            <a:ext cx="9202057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7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2564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ControlNet: My Reimplementation on MNIST</a:t>
            </a:r>
            <a:endParaRPr/>
          </a:p>
        </p:txBody>
      </p:sp>
      <p:sp>
        <p:nvSpPr>
          <p:cNvPr id="78" name="Google Shape;78;p3"/>
          <p:cNvSpPr txBox="1"/>
          <p:nvPr/>
        </p:nvSpPr>
        <p:spPr>
          <a:xfrm>
            <a:off x="39114" y="1187992"/>
            <a:ext cx="6016172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 Statement: While current stable diffusion models are powerful, they struggle with fine-grained spatial control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not just use SD ?</a:t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 train SD model trained on 2B images (e.g. LAION-5B (public dataset) for high diversity and fidelity. Hefty computation cost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using dataset with condition and images (&amp; text captioning) pairs – Choice of dataset is limited &amp; smaller size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Fine tune SD on this smaller conditioning pair dataset  risk of overfitting, catastrophic forgetting, low generation capability and low diversity</a:t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6277138" y="1888925"/>
            <a:ext cx="2446238" cy="682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75757"/>
                </a:solidFill>
                <a:latin typeface="Arial"/>
                <a:ea typeface="Arial"/>
                <a:cs typeface="Arial"/>
                <a:sym typeface="Arial"/>
              </a:rPr>
              <a:t>Pre trained Diffusion Model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75757"/>
                </a:solidFill>
                <a:latin typeface="Arial"/>
                <a:ea typeface="Arial"/>
                <a:cs typeface="Arial"/>
                <a:sym typeface="Arial"/>
              </a:rPr>
              <a:t>Trained on 2B images </a:t>
            </a:r>
            <a:endParaRPr/>
          </a:p>
        </p:txBody>
      </p:sp>
      <p:cxnSp>
        <p:nvCxnSpPr>
          <p:cNvPr id="80" name="Google Shape;80;p3"/>
          <p:cNvCxnSpPr>
            <a:stCxn id="79" idx="2"/>
          </p:cNvCxnSpPr>
          <p:nvPr/>
        </p:nvCxnSpPr>
        <p:spPr>
          <a:xfrm>
            <a:off x="7500257" y="2571750"/>
            <a:ext cx="0" cy="479100"/>
          </a:xfrm>
          <a:prstGeom prst="straightConnector1">
            <a:avLst/>
          </a:prstGeom>
          <a:noFill/>
          <a:ln cap="flat" cmpd="sng" w="9525">
            <a:solidFill>
              <a:srgbClr val="009586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1" name="Google Shape;81;p3"/>
          <p:cNvSpPr/>
          <p:nvPr/>
        </p:nvSpPr>
        <p:spPr>
          <a:xfrm>
            <a:off x="6277137" y="3759183"/>
            <a:ext cx="2446238" cy="682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75757"/>
                </a:solidFill>
                <a:latin typeface="Arial"/>
                <a:ea typeface="Arial"/>
                <a:cs typeface="Arial"/>
                <a:sym typeface="Arial"/>
              </a:rPr>
              <a:t>Controlled Diffusion Model (retains capabilities of pre trained model)</a:t>
            </a:r>
            <a:endParaRPr/>
          </a:p>
        </p:txBody>
      </p:sp>
      <p:sp>
        <p:nvSpPr>
          <p:cNvPr id="82" name="Google Shape;82;p3"/>
          <p:cNvSpPr txBox="1"/>
          <p:nvPr/>
        </p:nvSpPr>
        <p:spPr>
          <a:xfrm>
            <a:off x="6277137" y="3050722"/>
            <a:ext cx="2446213" cy="3077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ControlNet spatial control</a:t>
            </a:r>
            <a:endParaRPr/>
          </a:p>
        </p:txBody>
      </p:sp>
      <p:sp>
        <p:nvSpPr>
          <p:cNvPr id="83" name="Google Shape;83;p3"/>
          <p:cNvSpPr txBox="1"/>
          <p:nvPr/>
        </p:nvSpPr>
        <p:spPr>
          <a:xfrm>
            <a:off x="0" y="583607"/>
            <a:ext cx="910488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Objective: Reimplementation of ControlNet using a custom diffusion model (UNet) using Mnist dataset to demonstrate the proof of concept. The key challenge addressed in my work is enhancing spatial control in a pretrained diffusion model with least computational resource.</a:t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84" name="Google Shape;84;p3"/>
          <p:cNvCxnSpPr/>
          <p:nvPr/>
        </p:nvCxnSpPr>
        <p:spPr>
          <a:xfrm>
            <a:off x="7500257" y="3378551"/>
            <a:ext cx="0" cy="380632"/>
          </a:xfrm>
          <a:prstGeom prst="straightConnector1">
            <a:avLst/>
          </a:prstGeom>
          <a:noFill/>
          <a:ln cap="flat" cmpd="sng" w="9525">
            <a:solidFill>
              <a:srgbClr val="009586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560" y="2320709"/>
            <a:ext cx="4485664" cy="1967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4"/>
          <p:cNvPicPr preferRelativeResize="0"/>
          <p:nvPr/>
        </p:nvPicPr>
        <p:blipFill rotWithShape="1">
          <a:blip r:embed="rId4">
            <a:alphaModFix/>
          </a:blip>
          <a:srcRect b="0" l="3930" r="4396" t="12356"/>
          <a:stretch/>
        </p:blipFill>
        <p:spPr>
          <a:xfrm>
            <a:off x="59330" y="2320710"/>
            <a:ext cx="4407435" cy="196783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 txBox="1"/>
          <p:nvPr>
            <p:ph type="title"/>
          </p:nvPr>
        </p:nvSpPr>
        <p:spPr>
          <a:xfrm>
            <a:off x="59330" y="5879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2600"/>
              <a:t>How Stable Diffusion Work</a:t>
            </a:r>
            <a:endParaRPr/>
          </a:p>
        </p:txBody>
      </p:sp>
      <p:sp>
        <p:nvSpPr>
          <p:cNvPr id="92" name="Google Shape;92;p4"/>
          <p:cNvSpPr txBox="1"/>
          <p:nvPr/>
        </p:nvSpPr>
        <p:spPr>
          <a:xfrm>
            <a:off x="29665" y="568670"/>
            <a:ext cx="9084669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They define a markov chain of diffusion steps to slowly add random noise encode an image and then learn to reverse the diffusion process using noise predictor such as U-Net to construct desired data samples from the noise. </a:t>
            </a:r>
            <a:endParaRPr/>
          </a:p>
        </p:txBody>
      </p:sp>
      <p:sp>
        <p:nvSpPr>
          <p:cNvPr id="93" name="Google Shape;93;p4"/>
          <p:cNvSpPr txBox="1"/>
          <p:nvPr/>
        </p:nvSpPr>
        <p:spPr>
          <a:xfrm>
            <a:off x="-24431" y="4894539"/>
            <a:ext cx="459643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https://lilianweng.github.io/posts/2021-07-11-diffusion-models/</a:t>
            </a:r>
            <a:endParaRPr/>
          </a:p>
        </p:txBody>
      </p:sp>
      <p:sp>
        <p:nvSpPr>
          <p:cNvPr id="94" name="Google Shape;94;p4"/>
          <p:cNvSpPr txBox="1"/>
          <p:nvPr/>
        </p:nvSpPr>
        <p:spPr>
          <a:xfrm>
            <a:off x="59330" y="1300330"/>
            <a:ext cx="8904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Forward diffusion- add gaussian noise of variance </a:t>
            </a:r>
            <a:r>
              <a:rPr b="0" i="1" lang="en-US" sz="1400" u="none" cap="none" strike="noStrik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β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baseline="-2500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>
                <a:solidFill>
                  <a:schemeClr val="dk1"/>
                </a:solidFill>
              </a:rPr>
              <a:t>to 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t-1</a:t>
            </a:r>
            <a:r>
              <a:rPr b="0" baseline="-2500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produce new latent variable 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q(X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|X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t-1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Reserve diffusion- denoising, NN is trained to find </a:t>
            </a:r>
            <a:r>
              <a:rPr lang="en-US">
                <a:solidFill>
                  <a:schemeClr val="dk1"/>
                </a:solidFill>
              </a:rPr>
              <a:t>parameters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θ,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recreate sample from gaussian noise input from 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q(X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t-1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|X</a:t>
            </a:r>
            <a:r>
              <a:rPr b="0" baseline="-2500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0" i="1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"/>
          <p:cNvSpPr txBox="1"/>
          <p:nvPr/>
        </p:nvSpPr>
        <p:spPr>
          <a:xfrm>
            <a:off x="3384328" y="4112342"/>
            <a:ext cx="112723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 et al, NIPS, 2020</a:t>
            </a:r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6297464" y="4275296"/>
            <a:ext cx="824265" cy="24622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Mid blocks </a:t>
            </a:r>
            <a:endParaRPr/>
          </a:p>
        </p:txBody>
      </p:sp>
      <p:sp>
        <p:nvSpPr>
          <p:cNvPr id="97" name="Google Shape;97;p4"/>
          <p:cNvSpPr txBox="1"/>
          <p:nvPr/>
        </p:nvSpPr>
        <p:spPr>
          <a:xfrm>
            <a:off x="6496706" y="2426909"/>
            <a:ext cx="103746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979797"/>
                </a:solidFill>
                <a:latin typeface="Arial"/>
                <a:ea typeface="Arial"/>
                <a:cs typeface="Arial"/>
                <a:sym typeface="Arial"/>
              </a:rPr>
              <a:t>U-Net example</a:t>
            </a:r>
            <a:endParaRPr/>
          </a:p>
        </p:txBody>
      </p:sp>
      <p:pic>
        <p:nvPicPr>
          <p:cNvPr id="98" name="Google Shape;98;p4"/>
          <p:cNvPicPr preferRelativeResize="0"/>
          <p:nvPr/>
        </p:nvPicPr>
        <p:blipFill rotWithShape="1">
          <a:blip r:embed="rId5">
            <a:alphaModFix/>
          </a:blip>
          <a:srcRect b="43560" l="0" r="0" t="0"/>
          <a:stretch/>
        </p:blipFill>
        <p:spPr>
          <a:xfrm>
            <a:off x="153150" y="4025287"/>
            <a:ext cx="2921471" cy="246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"/>
          <p:cNvSpPr txBox="1"/>
          <p:nvPr/>
        </p:nvSpPr>
        <p:spPr>
          <a:xfrm>
            <a:off x="4571999" y="1964518"/>
            <a:ext cx="1066318" cy="40011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Encoder blocks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(down sampler)</a:t>
            </a:r>
            <a:endParaRPr/>
          </a:p>
        </p:txBody>
      </p:sp>
      <p:sp>
        <p:nvSpPr>
          <p:cNvPr id="100" name="Google Shape;100;p4"/>
          <p:cNvSpPr txBox="1"/>
          <p:nvPr/>
        </p:nvSpPr>
        <p:spPr>
          <a:xfrm>
            <a:off x="7839894" y="1964518"/>
            <a:ext cx="1064715" cy="40011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Decoder blocks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(up sampler)</a:t>
            </a:r>
            <a:endParaRPr/>
          </a:p>
        </p:txBody>
      </p:sp>
      <p:sp>
        <p:nvSpPr>
          <p:cNvPr id="101" name="Google Shape;101;p4"/>
          <p:cNvSpPr txBox="1"/>
          <p:nvPr/>
        </p:nvSpPr>
        <p:spPr>
          <a:xfrm>
            <a:off x="7055753" y="4271500"/>
            <a:ext cx="4598504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Applied Computer Systems 25(1):43-50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/>
          <p:nvPr/>
        </p:nvSpPr>
        <p:spPr>
          <a:xfrm>
            <a:off x="-269" y="778397"/>
            <a:ext cx="3021081" cy="4033089"/>
          </a:xfrm>
          <a:prstGeom prst="roundRect">
            <a:avLst>
              <a:gd fmla="val 4108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0" y="45664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7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2564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ControlNet: Methodology</a:t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>
            <a:off x="3064759" y="767543"/>
            <a:ext cx="6058429" cy="4033089"/>
          </a:xfrm>
          <a:prstGeom prst="roundRect">
            <a:avLst>
              <a:gd fmla="val 4108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5"/>
          <p:cNvSpPr txBox="1"/>
          <p:nvPr/>
        </p:nvSpPr>
        <p:spPr>
          <a:xfrm>
            <a:off x="-23135" y="783940"/>
            <a:ext cx="134043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principle</a:t>
            </a:r>
            <a:endParaRPr/>
          </a:p>
        </p:txBody>
      </p:sp>
      <p:grpSp>
        <p:nvGrpSpPr>
          <p:cNvPr id="110" name="Google Shape;110;p5"/>
          <p:cNvGrpSpPr/>
          <p:nvPr/>
        </p:nvGrpSpPr>
        <p:grpSpPr>
          <a:xfrm>
            <a:off x="61450" y="1099424"/>
            <a:ext cx="2959342" cy="1690442"/>
            <a:chOff x="453467" y="1112258"/>
            <a:chExt cx="3808121" cy="1979211"/>
          </a:xfrm>
        </p:grpSpPr>
        <p:pic>
          <p:nvPicPr>
            <p:cNvPr id="111" name="Google Shape;111;p5"/>
            <p:cNvPicPr preferRelativeResize="0"/>
            <p:nvPr/>
          </p:nvPicPr>
          <p:blipFill rotWithShape="1">
            <a:blip r:embed="rId3">
              <a:alphaModFix/>
            </a:blip>
            <a:srcRect b="5704" l="6635" r="4279" t="5879"/>
            <a:stretch/>
          </p:blipFill>
          <p:spPr>
            <a:xfrm>
              <a:off x="453467" y="1192792"/>
              <a:ext cx="3733996" cy="18986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" name="Google Shape;112;p5"/>
            <p:cNvSpPr txBox="1"/>
            <p:nvPr/>
          </p:nvSpPr>
          <p:spPr>
            <a:xfrm>
              <a:off x="3280588" y="1112258"/>
              <a:ext cx="981000" cy="25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800" u="none" cap="none" strike="noStrike">
                  <a:solidFill>
                    <a:srgbClr val="636363"/>
                  </a:solidFill>
                  <a:latin typeface="Arial"/>
                  <a:ea typeface="Arial"/>
                  <a:cs typeface="Arial"/>
                  <a:sym typeface="Arial"/>
                </a:rPr>
                <a:t>conditioning</a:t>
              </a:r>
              <a:endParaRPr/>
            </a:p>
          </p:txBody>
        </p:sp>
        <p:sp>
          <p:nvSpPr>
            <p:cNvPr id="113" name="Google Shape;113;p5"/>
            <p:cNvSpPr txBox="1"/>
            <p:nvPr/>
          </p:nvSpPr>
          <p:spPr>
            <a:xfrm>
              <a:off x="2429122" y="1161479"/>
              <a:ext cx="606256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800" u="none" cap="none" strike="noStrike">
                  <a:solidFill>
                    <a:srgbClr val="636363"/>
                  </a:solidFill>
                  <a:latin typeface="Arial"/>
                  <a:ea typeface="Arial"/>
                  <a:cs typeface="Arial"/>
                  <a:sym typeface="Arial"/>
                </a:rPr>
                <a:t>Input x+c</a:t>
              </a:r>
              <a:endParaRPr b="0" i="0" sz="8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" name="Google Shape;114;p5"/>
          <p:cNvSpPr txBox="1"/>
          <p:nvPr/>
        </p:nvSpPr>
        <p:spPr>
          <a:xfrm>
            <a:off x="111417" y="3524982"/>
            <a:ext cx="2851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Zero conv – 1x1 conv layer weights and biases initialized to 0, preserves the diffusion block from noise during start of training</a:t>
            </a:r>
            <a:endParaRPr/>
          </a:p>
        </p:txBody>
      </p:sp>
      <p:pic>
        <p:nvPicPr>
          <p:cNvPr id="115" name="Google Shape;11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78951" y="1309068"/>
            <a:ext cx="2190032" cy="293591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/>
        </p:nvSpPr>
        <p:spPr>
          <a:xfrm>
            <a:off x="3094596" y="1058426"/>
            <a:ext cx="3000000" cy="3385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Zhang et al. 2023 ICCV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676187" y="2694935"/>
            <a:ext cx="3000000" cy="3385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Modified from Zhang et al. 2023 ICCV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5"/>
          <p:cNvPicPr preferRelativeResize="0"/>
          <p:nvPr/>
        </p:nvPicPr>
        <p:blipFill rotWithShape="1">
          <a:blip r:embed="rId5">
            <a:alphaModFix/>
          </a:blip>
          <a:srcRect b="6166" l="7242" r="9588" t="6808"/>
          <a:stretch/>
        </p:blipFill>
        <p:spPr>
          <a:xfrm>
            <a:off x="5382660" y="1323421"/>
            <a:ext cx="3628921" cy="292365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19" name="Google Shape;119;p5"/>
          <p:cNvSpPr txBox="1"/>
          <p:nvPr/>
        </p:nvSpPr>
        <p:spPr>
          <a:xfrm>
            <a:off x="6109511" y="900638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My Model Arch: Unconditional DDPM</a:t>
            </a:r>
            <a:r>
              <a:rPr lang="en-US" sz="1000">
                <a:solidFill>
                  <a:schemeClr val="dk1"/>
                </a:solidFill>
              </a:rPr>
              <a:t>,</a:t>
            </a: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 CA layers, no text encoding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3064759" y="791647"/>
            <a:ext cx="16770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Architecture</a:t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4922768" y="697772"/>
            <a:ext cx="1227775" cy="838087"/>
          </a:xfrm>
          <a:prstGeom prst="rightArrow">
            <a:avLst>
              <a:gd fmla="val 50000" name="adj1"/>
              <a:gd fmla="val 52445" name="adj2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rgbClr val="979797"/>
                </a:solidFill>
                <a:latin typeface="Arial"/>
                <a:ea typeface="Arial"/>
                <a:cs typeface="Arial"/>
                <a:sym typeface="Arial"/>
              </a:rPr>
              <a:t>Reimplementation on MNIST with slight modification</a:t>
            </a:r>
            <a:endParaRPr/>
          </a:p>
        </p:txBody>
      </p:sp>
      <p:sp>
        <p:nvSpPr>
          <p:cNvPr id="122" name="Google Shape;122;p5"/>
          <p:cNvSpPr txBox="1"/>
          <p:nvPr/>
        </p:nvSpPr>
        <p:spPr>
          <a:xfrm>
            <a:off x="3247566" y="4243179"/>
            <a:ext cx="567655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 implementation without large compute resource using MNIST </a:t>
            </a:r>
            <a:endParaRPr/>
          </a:p>
        </p:txBody>
      </p:sp>
      <p:sp>
        <p:nvSpPr>
          <p:cNvPr id="123" name="Google Shape;123;p5"/>
          <p:cNvSpPr txBox="1"/>
          <p:nvPr/>
        </p:nvSpPr>
        <p:spPr>
          <a:xfrm>
            <a:off x="4364134" y="4862452"/>
            <a:ext cx="567655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Code- https://anonymous.4open.science/r/ControlNet-ECE570-D5C5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6">
            <a:alphaModFix/>
          </a:blip>
          <a:srcRect b="9081" l="0" r="3010" t="1"/>
          <a:stretch/>
        </p:blipFill>
        <p:spPr>
          <a:xfrm>
            <a:off x="27766" y="2977636"/>
            <a:ext cx="2979370" cy="307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 txBox="1"/>
          <p:nvPr>
            <p:ph type="title"/>
          </p:nvPr>
        </p:nvSpPr>
        <p:spPr>
          <a:xfrm>
            <a:off x="74632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Methodology: Model parameter &amp; Training</a:t>
            </a:r>
            <a:endParaRPr/>
          </a:p>
        </p:txBody>
      </p:sp>
      <p:pic>
        <p:nvPicPr>
          <p:cNvPr id="130" name="Google Shape;130;p6"/>
          <p:cNvPicPr preferRelativeResize="0"/>
          <p:nvPr/>
        </p:nvPicPr>
        <p:blipFill rotWithShape="1">
          <a:blip r:embed="rId3">
            <a:alphaModFix/>
          </a:blip>
          <a:srcRect b="7141" l="0" r="0" t="0"/>
          <a:stretch/>
        </p:blipFill>
        <p:spPr>
          <a:xfrm>
            <a:off x="881980" y="1853293"/>
            <a:ext cx="3089150" cy="3099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3785" y="1836986"/>
            <a:ext cx="4308982" cy="310721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 txBox="1"/>
          <p:nvPr/>
        </p:nvSpPr>
        <p:spPr>
          <a:xfrm>
            <a:off x="-69795" y="497601"/>
            <a:ext cx="921379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Implemented on MNIST image dataset 70,000 grayscale images of handwritten digits (0-9) with a resolution of 28x28 pixels.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 includes 60,000 training samples and 10,000 test samples.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test and training label csv files were obtained from Kaggle</a:t>
            </a:r>
            <a:r>
              <a:rPr b="0" i="0" lang="en-US" sz="105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.(www.kaggle.com/datasets/oddrationale/mnist-in-csv)</a:t>
            </a:r>
            <a:endParaRPr b="0" i="0" sz="1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type="title"/>
          </p:nvPr>
        </p:nvSpPr>
        <p:spPr>
          <a:xfrm>
            <a:off x="0" y="3454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Inference Post Diffusion Model Training</a:t>
            </a:r>
            <a:endParaRPr/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291" y="1062118"/>
            <a:ext cx="6156987" cy="401974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"/>
          <p:cNvSpPr txBox="1"/>
          <p:nvPr/>
        </p:nvSpPr>
        <p:spPr>
          <a:xfrm>
            <a:off x="0" y="489418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Reverse diffusion process on the unconditional DDPM trained with MNIST. The model starts with a random noisy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at iteration t = 1000 and progressively denoises it to recover a clear MNIST digit image at t = 0. </a:t>
            </a:r>
            <a:endParaRPr/>
          </a:p>
        </p:txBody>
      </p:sp>
      <p:sp>
        <p:nvSpPr>
          <p:cNvPr id="140" name="Google Shape;140;p7"/>
          <p:cNvSpPr/>
          <p:nvPr/>
        </p:nvSpPr>
        <p:spPr>
          <a:xfrm>
            <a:off x="5343050" y="4078950"/>
            <a:ext cx="994200" cy="1002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111300" y="1185750"/>
            <a:ext cx="926700" cy="936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0" y="-609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ControlNet Inference</a:t>
            </a:r>
            <a:endParaRPr/>
          </a:p>
        </p:txBody>
      </p:sp>
      <p:sp>
        <p:nvSpPr>
          <p:cNvPr id="147" name="Google Shape;147;p8"/>
          <p:cNvSpPr txBox="1"/>
          <p:nvPr/>
        </p:nvSpPr>
        <p:spPr>
          <a:xfrm>
            <a:off x="3625494" y="537192"/>
            <a:ext cx="25923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Inference time evolution Video</a:t>
            </a:r>
            <a:endParaRPr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3">
            <a:alphaModFix/>
          </a:blip>
          <a:srcRect b="3474" l="4339" r="4119" t="3585"/>
          <a:stretch/>
        </p:blipFill>
        <p:spPr>
          <a:xfrm>
            <a:off x="57550" y="589481"/>
            <a:ext cx="3626553" cy="4321786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3764150" y="3629675"/>
            <a:ext cx="5209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Using hint block edge image, C-Net was able to fill the pixels within the handwritten digits. Hence conditioning </a:t>
            </a:r>
            <a:r>
              <a:rPr lang="en-US">
                <a:solidFill>
                  <a:schemeClr val="dk1"/>
                </a:solidFill>
              </a:rPr>
              <a:t>control</a:t>
            </a:r>
            <a:r>
              <a:rPr lang="en-US">
                <a:solidFill>
                  <a:schemeClr val="dk1"/>
                </a:solidFill>
              </a:rPr>
              <a:t> of C-Net is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Demonstrated!</a:t>
            </a:r>
            <a:endParaRPr/>
          </a:p>
        </p:txBody>
      </p:sp>
      <p:pic>
        <p:nvPicPr>
          <p:cNvPr id="150" name="Google Shape;150;p8" title="evolution_vide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6598" y="921180"/>
            <a:ext cx="5264600" cy="263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/>
          <p:nvPr>
            <p:ph type="title"/>
          </p:nvPr>
        </p:nvSpPr>
        <p:spPr>
          <a:xfrm>
            <a:off x="216873" y="8603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Summary and Future Outlook</a:t>
            </a:r>
            <a:endParaRPr/>
          </a:p>
        </p:txBody>
      </p:sp>
      <p:sp>
        <p:nvSpPr>
          <p:cNvPr id="156" name="Google Shape;156;p9"/>
          <p:cNvSpPr txBox="1"/>
          <p:nvPr>
            <p:ph idx="1" type="body"/>
          </p:nvPr>
        </p:nvSpPr>
        <p:spPr>
          <a:xfrm>
            <a:off x="216873" y="834423"/>
            <a:ext cx="8520600" cy="362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en-US">
                <a:solidFill>
                  <a:schemeClr val="dk1"/>
                </a:solidFill>
              </a:rPr>
              <a:t>Summary: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Demonstrated ControlNet on MNIST using Canny edge maps as hints for the diffusion model proving the effectiveness of ControlNet with much less compute resource.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Generated images compared with corresponding Canny edges at different timesteps.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b="1" lang="en-US">
                <a:solidFill>
                  <a:schemeClr val="dk1"/>
                </a:solidFill>
              </a:rPr>
              <a:t>Future Directions</a:t>
            </a:r>
            <a:r>
              <a:rPr lang="en-US">
                <a:solidFill>
                  <a:schemeClr val="dk1"/>
                </a:solidFill>
              </a:rPr>
              <a:t>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Add convolutional layers for artistic filters (e.g., edge detection, style transformations) or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7647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Explore style-based filters inspired by style transfer techniques or example: Implement Impressionistic customization with Gaussian Blur and CV2 noise adjustments for texture and brushstroke effects.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